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8"/>
  </p:notesMasterIdLst>
  <p:sldIdLst>
    <p:sldId id="276" r:id="rId2"/>
    <p:sldId id="263" r:id="rId3"/>
    <p:sldId id="269" r:id="rId4"/>
    <p:sldId id="265" r:id="rId5"/>
    <p:sldId id="264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 mediu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3AE2-EE17-4874-A1D3-21AE88C801D5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5F0A-1201-40FA-B2AF-BA05ED257C5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489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64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0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01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05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46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2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1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14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75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1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49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A23D87-CACE-4380-9BDC-08A8A2DB3A7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9EFD16D-15AD-4A47-98B3-0A15DB3A975D}" type="slidenum">
              <a:rPr lang="ro-RO" smtClean="0"/>
              <a:t>‹#›</a:t>
            </a:fld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4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F174CEEA-3CBE-422E-B94E-800E0FCA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ÎNVĂȚĂMÂNT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 PROFESIONAL DUAL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7EFFC1D3-8D92-4546-955B-7FFB6A8DB5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ace posibilă formarea forței de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muncă în corelație cu nevoile reale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pieței muncii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prin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crearea unui parteneriat între școală și angajator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 Tulcea </a:t>
            </a:r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susține formarea profesioniștilor de mâine prin: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Implicarea în învățământul profesional  dual, prin derularea unui parteneriat cu </a:t>
            </a:r>
            <a:r>
              <a:rPr lang="ro-RO" sz="2100" b="1" dirty="0">
                <a:latin typeface="Arial" panose="020B0604020202020204" pitchFamily="34" charset="0"/>
                <a:cs typeface="Arial" panose="020B0604020202020204" pitchFamily="34" charset="0"/>
              </a:rPr>
              <a:t>Liceul Tehnologic  ”Anghel Saligny” Tulcea</a:t>
            </a:r>
          </a:p>
          <a:p>
            <a:pPr algn="just"/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Sprijinirea materială a elevilor înscriși în școala profesională a liceului</a:t>
            </a:r>
          </a:p>
          <a:p>
            <a:pPr algn="just"/>
            <a:r>
              <a:rPr lang="ro-RO" sz="2100" dirty="0">
                <a:latin typeface="Arial" panose="020B0604020202020204" pitchFamily="34" charset="0"/>
                <a:cs typeface="Arial" panose="020B0604020202020204" pitchFamily="34" charset="0"/>
              </a:rPr>
              <a:t>Deschidere în abordarea proiectelor pentru dezvoltarea constructivă a educației</a:t>
            </a:r>
          </a:p>
        </p:txBody>
      </p:sp>
      <p:pic>
        <p:nvPicPr>
          <p:cNvPr id="1026" name="Picture 2" descr="Nu este disponibilă nicio descriere pentru fotografie.">
            <a:extLst>
              <a:ext uri="{FF2B5EF4-FFF2-40B4-BE49-F238E27FC236}">
                <a16:creationId xmlns="" xmlns:a16="http://schemas.microsoft.com/office/drawing/2014/main" id="{AD0EE9EF-7185-4FEB-B8AF-1256F217E8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19" y="2228003"/>
            <a:ext cx="5422900" cy="30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4CA30D2F-2A2A-4C2C-A188-EFF1B09CA8F8}"/>
              </a:ext>
            </a:extLst>
          </p:cNvPr>
          <p:cNvSpPr txBox="1"/>
          <p:nvPr/>
        </p:nvSpPr>
        <p:spPr>
          <a:xfrm>
            <a:off x="6634065" y="5419065"/>
            <a:ext cx="488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Sursa</a:t>
            </a:r>
            <a:r>
              <a:rPr lang="en-GB" dirty="0"/>
              <a:t>: </a:t>
            </a:r>
            <a:r>
              <a:rPr lang="ro-RO" dirty="0"/>
              <a:t>https://www.facebook.com/VardTulceaSA</a:t>
            </a:r>
          </a:p>
        </p:txBody>
      </p:sp>
    </p:spTree>
    <p:extLst>
      <p:ext uri="{BB962C8B-B14F-4D97-AF65-F5344CB8AC3E}">
        <p14:creationId xmlns:p14="http://schemas.microsoft.com/office/powerpoint/2010/main" val="20406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D283AF1-72DD-4187-8223-27B0F281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ALEGE MESERIA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SUDOR</a:t>
            </a: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COD 511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6F3BFB0F-3697-4F48-9184-BDE54678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7155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VEI ÎNVĂȚA?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900" dirty="0"/>
              <a:t>Realizarea de îmbinări sudate; </a:t>
            </a:r>
            <a:endParaRPr lang="en-GB" sz="1900" dirty="0"/>
          </a:p>
          <a:p>
            <a:r>
              <a:rPr lang="ro-RO" sz="1900" dirty="0"/>
              <a:t>Realizarea </a:t>
            </a:r>
            <a:r>
              <a:rPr lang="ro-RO" sz="1900" dirty="0" err="1"/>
              <a:t>operaţiilor</a:t>
            </a:r>
            <a:r>
              <a:rPr lang="ro-RO" sz="1900" dirty="0"/>
              <a:t> de tăiere termică prin diferite procedee; </a:t>
            </a:r>
            <a:endParaRPr lang="en-GB" sz="1900" dirty="0"/>
          </a:p>
          <a:p>
            <a:r>
              <a:rPr lang="ro-RO" sz="1900" dirty="0"/>
              <a:t>Depistarea și remedierea defectelor la operațiile specifice procesului de sudare;</a:t>
            </a:r>
            <a:endParaRPr lang="en-GB" sz="1900" dirty="0"/>
          </a:p>
          <a:p>
            <a:r>
              <a:rPr lang="ro-RO" sz="1900" dirty="0"/>
              <a:t>Realizarea pieselor pe baza documentației tehnice; </a:t>
            </a:r>
            <a:endParaRPr lang="en-GB" sz="1900" dirty="0"/>
          </a:p>
          <a:p>
            <a:r>
              <a:rPr lang="ro-RO" sz="1900" dirty="0"/>
              <a:t>Desen tehnic de specialitate; </a:t>
            </a:r>
            <a:endParaRPr lang="en-GB" sz="1900" dirty="0"/>
          </a:p>
          <a:p>
            <a:r>
              <a:rPr lang="ro-RO" sz="1900" dirty="0"/>
              <a:t>Montarea organelor de mașini în subansambluri mecanice; </a:t>
            </a:r>
            <a:endParaRPr lang="en-GB" sz="1900" dirty="0"/>
          </a:p>
          <a:p>
            <a:r>
              <a:rPr lang="ro-RO" sz="1900" dirty="0"/>
              <a:t>Realizarea asamblărilor mecanice.</a:t>
            </a:r>
          </a:p>
        </p:txBody>
      </p:sp>
      <p:pic>
        <p:nvPicPr>
          <p:cNvPr id="13" name="Substituent conținut 12">
            <a:extLst>
              <a:ext uri="{FF2B5EF4-FFF2-40B4-BE49-F238E27FC236}">
                <a16:creationId xmlns="" xmlns:a16="http://schemas.microsoft.com/office/drawing/2014/main" id="{33FDF430-8462-44FD-BA64-4A0DC4507B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27263"/>
            <a:ext cx="4845049" cy="3633787"/>
          </a:xfrm>
        </p:spPr>
      </p:pic>
    </p:spTree>
    <p:extLst>
      <p:ext uri="{BB962C8B-B14F-4D97-AF65-F5344CB8AC3E}">
        <p14:creationId xmlns:p14="http://schemas.microsoft.com/office/powerpoint/2010/main" val="32197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C55EA45C-F46C-43AB-A088-2E279D40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ALEGE MESERIA </a:t>
            </a:r>
            <a:r>
              <a:rPr lang="en-GB" b="1" dirty="0" smtClean="0"/>
              <a:t>TUBULATOR NAVAL</a:t>
            </a:r>
            <a:r>
              <a:rPr lang="ro-RO" b="1" dirty="0" smtClean="0"/>
              <a:t> – COD 503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3C1AF634-5772-436F-82DC-5639EBAEA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VEI ÎNVĂȚA?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menaj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nave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lor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cu instalații de tubulatură aferenta diferitelor mașini și agregate sau necesare circulației fluidelor la bordul navei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Realizarea pieselor pe baza documentației tehnice;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Desen tehnic de specialitate;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perații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de prelucrare a țevilor după o tehnologie determinată,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ontarea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țevilor prelucrate împreună cu celelalte componente ale instalațiilor, precum și verificări funcționale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ubstituent conținut 8">
            <a:extLst>
              <a:ext uri="{FF2B5EF4-FFF2-40B4-BE49-F238E27FC236}">
                <a16:creationId xmlns="" xmlns:a16="http://schemas.microsoft.com/office/drawing/2014/main" id="{3444E1B5-47C3-42CB-AFDE-E495D2EBB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2234" y="2017508"/>
            <a:ext cx="3279309" cy="43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D283AF1-72DD-4187-8223-27B0F281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729658"/>
            <a:ext cx="11125617" cy="98833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SUDOR/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TUBULATOR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NAVAL 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6F3BFB0F-3697-4F48-9184-BDE54678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610" y="2674004"/>
            <a:ext cx="5422390" cy="3110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BENEFICII PENTRU TINE:</a:t>
            </a:r>
          </a:p>
          <a:p>
            <a:r>
              <a:rPr lang="en-GB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Bursa </a:t>
            </a:r>
            <a:r>
              <a:rPr lang="en-GB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profesională</a:t>
            </a:r>
            <a:r>
              <a:rPr lang="en-GB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200 lei lunar</a:t>
            </a:r>
          </a:p>
          <a:p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Vei dobândi competențe de specialitate într-o calificare foarte căutată pe piața forței de muncă, cu certe avantaje financiare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Vei învăța să lucrezi cu echipamente moderne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Te vei pregăti în condiţii reale de muncă</a:t>
            </a:r>
          </a:p>
          <a:p>
            <a:r>
              <a:rPr lang="ro-RO" sz="2300" dirty="0">
                <a:latin typeface="Arial" panose="020B0604020202020204" pitchFamily="34" charset="0"/>
                <a:cs typeface="Arial" panose="020B0604020202020204" pitchFamily="34" charset="0"/>
              </a:rPr>
              <a:t>Vei avea posibilitatea de a-ți dezvolta spiritul antreprenorial care te va ajuta la deschiderea unui atelier propriu. </a:t>
            </a:r>
            <a:endParaRPr lang="en-GB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9" name="Picture 7" descr="01">
            <a:extLst>
              <a:ext uri="{FF2B5EF4-FFF2-40B4-BE49-F238E27FC236}">
                <a16:creationId xmlns="" xmlns:a16="http://schemas.microsoft.com/office/drawing/2014/main" id="{BECE9805-EF5C-4A5A-B008-516D3E3BAC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20" y="2137493"/>
            <a:ext cx="4990598" cy="4014176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491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D283AF1-72DD-4187-8223-27B0F281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729658"/>
            <a:ext cx="11134948" cy="98833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SUDOR/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TUBULATOR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NAVAL 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6F3BFB0F-3697-4F48-9184-BDE54678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31437"/>
            <a:ext cx="5933701" cy="45346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SOCIETĂȚII VARD  SA TULCEA PENTRU ELEVII CLASELOR DE ÎNVĂȚĂMÂNT DUAL: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Premierea atitudinii </a:t>
            </a:r>
            <a:r>
              <a:rPr lang="ro-RO" sz="2600" kern="100" dirty="0" err="1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faţă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de muncă prin </a:t>
            </a: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bursa lunară profesională – 600 RON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Bursa suplimentară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pentru cei merituoși- </a:t>
            </a: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200 </a:t>
            </a:r>
            <a:r>
              <a:rPr lang="en-GB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lei pe </a:t>
            </a:r>
            <a:r>
              <a:rPr lang="en-GB" sz="2600" b="1" kern="100" dirty="0" err="1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lună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Activități de </a:t>
            </a: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instruire în condiții moderne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Formarea </a:t>
            </a: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abilitaților practice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Specializarea la locul de muncă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Echipament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de lucru / protecție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Asigurare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de </a:t>
            </a:r>
            <a:r>
              <a:rPr lang="ro-RO" sz="2600" kern="100" dirty="0" err="1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viaţă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o-RO" sz="2600" kern="100" dirty="0" err="1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şi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accident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Asigurarea materialelor</a:t>
            </a:r>
            <a:r>
              <a:rPr lang="ro-RO" sz="2600" b="1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necesare</a:t>
            </a:r>
            <a:r>
              <a:rPr lang="ro-RO" sz="2600" kern="100" dirty="0">
                <a:solidFill>
                  <a:srgbClr val="4C483D"/>
                </a:solidFill>
                <a:effectLst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efectuării practicii</a:t>
            </a:r>
            <a:endParaRPr lang="ro-RO" sz="2600" kern="100" dirty="0">
              <a:solidFill>
                <a:srgbClr val="4C483D"/>
              </a:solidFill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ubstituent conținut 6">
            <a:extLst>
              <a:ext uri="{FF2B5EF4-FFF2-40B4-BE49-F238E27FC236}">
                <a16:creationId xmlns="" xmlns:a16="http://schemas.microsoft.com/office/drawing/2014/main" id="{6857FDDC-0364-4098-BBB6-B14DA4FC3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6086" y="2310789"/>
            <a:ext cx="4878148" cy="3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="" xmlns:a16="http://schemas.microsoft.com/office/drawing/2014/main" id="{555BF139-FD95-4EB4-8849-EF49FA6F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729658"/>
            <a:ext cx="11190931" cy="98833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SUDOR/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TUBULATOR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NAVAL </a:t>
            </a:r>
            <a:endParaRPr lang="ro-RO" dirty="0"/>
          </a:p>
        </p:txBody>
      </p:sp>
      <p:sp>
        <p:nvSpPr>
          <p:cNvPr id="13" name="Substituent conținut 12">
            <a:extLst>
              <a:ext uri="{FF2B5EF4-FFF2-40B4-BE49-F238E27FC236}">
                <a16:creationId xmlns="" xmlns:a16="http://schemas.microsoft.com/office/drawing/2014/main" id="{0D434D5C-6224-46B6-B6AA-A308CDEE6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VEI FACE DUPĂ ABSOLVIRE?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avea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asigurat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meserii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căutate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bine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plătite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Poți continua studiile în ciclul superior al liceului, cursuri de zi sau seral, filiera tehnologică obținanâd o calificare profesională superioară de nivel 4; </a:t>
            </a:r>
          </a:p>
          <a:p>
            <a:r>
              <a:rPr lang="it-IT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Dupa absolvirea liceului poți urma studiile universitare sau postliceale.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http://www.agerpres.ro/agerpres/imageResize?path=%2Fmedia%2Fimages%2F2014-04%2F04291210-200495310.jpg&amp;size=6">
            <a:extLst>
              <a:ext uri="{FF2B5EF4-FFF2-40B4-BE49-F238E27FC236}">
                <a16:creationId xmlns="" xmlns:a16="http://schemas.microsoft.com/office/drawing/2014/main" id="{3DACB771-BE9C-4AE3-8D71-EAF2B9501F8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380" y="2116036"/>
            <a:ext cx="4911427" cy="3900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bevelB/>
            <a:extrusionClr>
              <a:schemeClr val="accent1"/>
            </a:extrusionClr>
          </a:sp3d>
        </p:spPr>
      </p:pic>
    </p:spTree>
    <p:extLst>
      <p:ext uri="{BB962C8B-B14F-4D97-AF65-F5344CB8AC3E}">
        <p14:creationId xmlns:p14="http://schemas.microsoft.com/office/powerpoint/2010/main" val="10154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Roșu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585</TotalTime>
  <Words>399</Words>
  <Application>Microsoft Office PowerPoint</Application>
  <PresentationFormat>Ecran lat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Garamond</vt:lpstr>
      <vt:lpstr>Gill Sans MT</vt:lpstr>
      <vt:lpstr>Symbol</vt:lpstr>
      <vt:lpstr>Times New Roman</vt:lpstr>
      <vt:lpstr>Wingdings 2</vt:lpstr>
      <vt:lpstr>Dividend</vt:lpstr>
      <vt:lpstr>ÎNVĂȚĂMÂNTUL PROFESIONAL DUAL</vt:lpstr>
      <vt:lpstr>ALEGE MESERIA SUDOR – COD 511</vt:lpstr>
      <vt:lpstr>ALEGE MESERIA TUBULATOR NAVAL – COD 503</vt:lpstr>
      <vt:lpstr>SUDOR/ TUBULATOR NAVAL </vt:lpstr>
      <vt:lpstr>SUDOR/ TUBULATOR NAVAL </vt:lpstr>
      <vt:lpstr>SUDOR/ TUBULATOR NAVAL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TEHNOLOGIC ”ANGHEL SALIGNY” - TULCEA</dc:title>
  <dc:creator>Cristina Sultan</dc:creator>
  <cp:lastModifiedBy>Profesor</cp:lastModifiedBy>
  <cp:revision>71</cp:revision>
  <dcterms:created xsi:type="dcterms:W3CDTF">2021-02-21T13:53:25Z</dcterms:created>
  <dcterms:modified xsi:type="dcterms:W3CDTF">2023-03-30T14:08:49Z</dcterms:modified>
</cp:coreProperties>
</file>